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0"/>
  </p:notesMasterIdLst>
  <p:handoutMasterIdLst>
    <p:handoutMasterId r:id="rId81"/>
  </p:handoutMasterIdLst>
  <p:sldIdLst>
    <p:sldId id="280" r:id="rId3"/>
    <p:sldId id="367" r:id="rId4"/>
    <p:sldId id="382" r:id="rId5"/>
    <p:sldId id="398" r:id="rId6"/>
    <p:sldId id="399" r:id="rId7"/>
    <p:sldId id="402" r:id="rId8"/>
    <p:sldId id="400" r:id="rId9"/>
    <p:sldId id="401" r:id="rId10"/>
    <p:sldId id="403" r:id="rId11"/>
    <p:sldId id="404" r:id="rId12"/>
    <p:sldId id="407" r:id="rId13"/>
    <p:sldId id="411" r:id="rId14"/>
    <p:sldId id="410" r:id="rId15"/>
    <p:sldId id="409" r:id="rId16"/>
    <p:sldId id="408" r:id="rId17"/>
    <p:sldId id="412" r:id="rId18"/>
    <p:sldId id="413" r:id="rId19"/>
    <p:sldId id="418" r:id="rId20"/>
    <p:sldId id="414" r:id="rId21"/>
    <p:sldId id="416" r:id="rId22"/>
    <p:sldId id="415" r:id="rId23"/>
    <p:sldId id="419" r:id="rId24"/>
    <p:sldId id="422" r:id="rId25"/>
    <p:sldId id="421" r:id="rId26"/>
    <p:sldId id="420" r:id="rId27"/>
    <p:sldId id="423" r:id="rId28"/>
    <p:sldId id="425" r:id="rId29"/>
    <p:sldId id="424" r:id="rId30"/>
    <p:sldId id="426" r:id="rId31"/>
    <p:sldId id="430" r:id="rId32"/>
    <p:sldId id="429" r:id="rId33"/>
    <p:sldId id="431" r:id="rId34"/>
    <p:sldId id="437" r:id="rId35"/>
    <p:sldId id="433" r:id="rId36"/>
    <p:sldId id="438" r:id="rId37"/>
    <p:sldId id="440" r:id="rId38"/>
    <p:sldId id="444" r:id="rId39"/>
    <p:sldId id="441" r:id="rId40"/>
    <p:sldId id="443" r:id="rId41"/>
    <p:sldId id="442" r:id="rId42"/>
    <p:sldId id="446" r:id="rId43"/>
    <p:sldId id="445" r:id="rId44"/>
    <p:sldId id="453" r:id="rId45"/>
    <p:sldId id="449" r:id="rId46"/>
    <p:sldId id="448" r:id="rId47"/>
    <p:sldId id="450" r:id="rId48"/>
    <p:sldId id="451" r:id="rId49"/>
    <p:sldId id="454" r:id="rId50"/>
    <p:sldId id="455" r:id="rId51"/>
    <p:sldId id="456" r:id="rId52"/>
    <p:sldId id="457" r:id="rId53"/>
    <p:sldId id="458" r:id="rId54"/>
    <p:sldId id="459" r:id="rId55"/>
    <p:sldId id="461" r:id="rId56"/>
    <p:sldId id="464" r:id="rId57"/>
    <p:sldId id="465" r:id="rId58"/>
    <p:sldId id="466" r:id="rId59"/>
    <p:sldId id="468" r:id="rId60"/>
    <p:sldId id="469" r:id="rId61"/>
    <p:sldId id="470" r:id="rId62"/>
    <p:sldId id="472" r:id="rId63"/>
    <p:sldId id="471" r:id="rId64"/>
    <p:sldId id="484" r:id="rId65"/>
    <p:sldId id="486" r:id="rId66"/>
    <p:sldId id="485" r:id="rId67"/>
    <p:sldId id="483" r:id="rId68"/>
    <p:sldId id="482" r:id="rId69"/>
    <p:sldId id="487" r:id="rId70"/>
    <p:sldId id="488" r:id="rId71"/>
    <p:sldId id="385" r:id="rId72"/>
    <p:sldId id="474" r:id="rId73"/>
    <p:sldId id="476" r:id="rId74"/>
    <p:sldId id="479" r:id="rId75"/>
    <p:sldId id="473" r:id="rId76"/>
    <p:sldId id="478" r:id="rId77"/>
    <p:sldId id="477" r:id="rId78"/>
    <p:sldId id="475" r:id="rId7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Anisimov" initials="AA" lastIdx="1" clrIdx="0">
    <p:extLst>
      <p:ext uri="{19B8F6BF-5375-455C-9EA6-DF929625EA0E}">
        <p15:presenceInfo xmlns:p15="http://schemas.microsoft.com/office/powerpoint/2012/main" userId="S::artem.anisimov@acronis.com::8e0119fb-7437-44e4-aa27-6025758f9f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611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13999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9667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2861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7299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3988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76762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3522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31910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3382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29747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52670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09323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85193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17096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0954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557287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46276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90140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33953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9058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49792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9491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20226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53255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63747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66701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91221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10596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9065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7050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18549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33455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81481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2672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50730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23202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92098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90366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695208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26377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400651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8146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62176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581693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511177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76645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656693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832366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058854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800661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762871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24893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7792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58192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08474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315596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207492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40339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733644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816147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87930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858007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280681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5484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67109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287086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2864985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6167689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50483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319784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896815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171881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05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6710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7518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46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0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0.png"/><Relationship Id="rId5" Type="http://schemas.openxmlformats.org/officeDocument/2006/relationships/image" Target="../media/image47.png"/><Relationship Id="rId10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4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0.png"/><Relationship Id="rId5" Type="http://schemas.openxmlformats.org/officeDocument/2006/relationships/image" Target="../media/image47.png"/><Relationship Id="rId10" Type="http://schemas.openxmlformats.org/officeDocument/2006/relationships/image" Target="../media/image63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8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9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.cam.ac.uk/techreports/UCAM-CL-TR-935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utexas.edu/users/lorenzo/corsi/cs380d/papers/paper2-1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89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87055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8" name="Picture 2" descr="Image result for МФ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9" y="2142418"/>
            <a:ext cx="5586197" cy="2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ron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63" y="2078936"/>
            <a:ext cx="2614568" cy="2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869" y="900147"/>
            <a:ext cx="8450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05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63836"/>
              </p:ext>
            </p:extLst>
          </p:nvPr>
        </p:nvGraphicFramePr>
        <p:xfrm>
          <a:off x="0" y="365761"/>
          <a:ext cx="12192000" cy="109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70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59235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На </a:t>
                      </a:r>
                      <a:r>
                        <a:rPr lang="en-US" sz="1800" dirty="0"/>
                        <a:t>metadata-</a:t>
                      </a:r>
                      <a:r>
                        <a:rPr lang="ru-RU" sz="1800" dirty="0"/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41298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На каждом переходе между состояниями реплики </a:t>
                      </a:r>
                      <a:r>
                        <a:rPr lang="en-US" sz="1800" dirty="0"/>
                        <a:t>metadata-</a:t>
                      </a:r>
                      <a:r>
                        <a:rPr lang="ru-RU" sz="1800" dirty="0"/>
                        <a:t>сервера должны договариваться о том, какой переход они исполняют. На каждом шаге все реплики должны выполнять один и тот же переход между состояниями.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29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9100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каждом переходе между состояниями реплики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сервера должны договариваться о том, какой переход они исполняют. На каждом шаге все реплики должны выполнять один и тот же переход между состояниями.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Состояние детерминированного конечного автомата определяется его историей перехода между состояниями.</a:t>
                      </a:r>
                      <a:br>
                        <a:rPr lang="ru-RU" sz="1800" dirty="0"/>
                      </a:br>
                      <a:r>
                        <a:rPr lang="ru-RU" sz="1800" dirty="0"/>
                        <a:t>Чтобы реплицировать конечный автомат, достаточно научиться реплицировать журнал.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1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672043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каждом переходе между состояниями реплики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сервера должны договариваться о том, какой переход они исполняют. На каждом шаге все реплики должны выполнять один и тот же переход между состояниями.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Состояние детерминированного конечного автомата определяется его историей перехода между состояниями.</a:t>
                      </a:r>
                      <a:b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Чтобы реплицировать конечный автомат, достаточно научиться реплицировать журнал.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Чтобы вести реплицированный журнал, участникам кластера достаточно на каждом шаге выбирать значение, которое на этом шаге дописать в конец журнала.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89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15452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каждом переходе между состояниями реплики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сервера должны договариваться о том, какой переход они исполняют. На каждом шаге все реплики должны выполнять один и тот же переход между состояниями.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Состояние детерминированного конечного автомата определяется его историей перехода между состояниями.</a:t>
                      </a:r>
                      <a:b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Чтобы реплицировать конечный автомат, достаточно научиться реплицировать журнал.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Чтобы вести реплицированный журнал, участникам кластера достаточно на каждом шаге выбирать значение, которое на этом шаге дописать в конец журнала.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Итак, достаточно решить задачу: 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12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394455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95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61377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B246B5-977A-B442-A443-C1487CA0CB04}"/>
              </a:ext>
            </a:extLst>
          </p:cNvPr>
          <p:cNvSpPr txBox="1"/>
          <p:nvPr/>
        </p:nvSpPr>
        <p:spPr>
          <a:xfrm>
            <a:off x="0" y="6115594"/>
            <a:ext cx="8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* Значения слов «предложенных» и «выбрать» мы определим чуть позже.</a:t>
            </a:r>
          </a:p>
        </p:txBody>
      </p:sp>
    </p:spTree>
    <p:extLst>
      <p:ext uri="{BB962C8B-B14F-4D97-AF65-F5344CB8AC3E}">
        <p14:creationId xmlns:p14="http://schemas.microsoft.com/office/powerpoint/2010/main" val="387191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3316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Процессы-участники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B246B5-977A-B442-A443-C1487CA0CB04}"/>
              </a:ext>
            </a:extLst>
          </p:cNvPr>
          <p:cNvSpPr txBox="1"/>
          <p:nvPr/>
        </p:nvSpPr>
        <p:spPr>
          <a:xfrm>
            <a:off x="0" y="6115594"/>
            <a:ext cx="8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* Значения слов «предложенных» и «выбрать» мы определим чуть позже.</a:t>
            </a:r>
          </a:p>
        </p:txBody>
      </p:sp>
    </p:spTree>
    <p:extLst>
      <p:ext uri="{BB962C8B-B14F-4D97-AF65-F5344CB8AC3E}">
        <p14:creationId xmlns:p14="http://schemas.microsoft.com/office/powerpoint/2010/main" val="116024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70649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Процессы-участники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Предложенное значение – значение, выбранное каким-либо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ом.</a:t>
                      </a: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Acceptor – </a:t>
                      </a:r>
                      <a:r>
                        <a:rPr lang="ru-RU" sz="1800" dirty="0"/>
                        <a:t>процесс, получающий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предложения о значениях-кандидатах на выбор.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Выбранное значение – это значение, сообщённое процессу-</a:t>
                      </a:r>
                      <a:r>
                        <a:rPr lang="en-US" sz="1800" dirty="0"/>
                        <a:t>learner’</a:t>
                      </a:r>
                      <a:r>
                        <a:rPr lang="ru-RU" sz="1800" dirty="0"/>
                        <a:t>у.</a:t>
                      </a: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В реальных кластерных системах каждый участник выполняет все три роли.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6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42107"/>
              </p:ext>
            </p:extLst>
          </p:nvPr>
        </p:nvGraphicFramePr>
        <p:xfrm>
          <a:off x="1897743" y="1035351"/>
          <a:ext cx="839651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6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Консенсус</a:t>
                      </a:r>
                      <a:r>
                        <a:rPr lang="ru-RU" sz="3200" baseline="0" dirty="0"/>
                        <a:t> в распределённой системе</a:t>
                      </a:r>
                      <a:endParaRPr lang="ru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ru-RU" dirty="0"/>
                        <a:t>Сегодня мы обсудим, как сделать надёжный распределённый конечный автомат.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89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906771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Процессы-участники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Proposer </a:t>
                      </a:r>
                      <a:r>
                        <a:rPr lang="ru-RU" sz="1800" dirty="0"/>
                        <a:t>можно себе мыслить как источник запросов «на шаге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надо создать файл такой-то» или «на шаге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надо выделить блокировку на файле такому-то клиенту».</a:t>
                      </a: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00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45473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Процессы-участники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b="1" dirty="0"/>
                        <a:t>Модель сети и ошибок</a:t>
                      </a:r>
                      <a:r>
                        <a:rPr lang="ru-RU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процессы-участники могут работать с произвольной скоростью,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 могут умирать и перезапускаться в произвольное время,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сообщения могут быть произвольно задержаны, потеряны или дублированы.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8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13338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Будем считать значение выбранным, если его </a:t>
                      </a:r>
                      <a:r>
                        <a:rPr lang="ru-RU" sz="1800" i="1" dirty="0"/>
                        <a:t>приняло</a:t>
                      </a:r>
                      <a:r>
                        <a:rPr lang="ru-RU" sz="1800" dirty="0"/>
                        <a:t> большинство процессов-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2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414442"/>
                  </p:ext>
                </p:extLst>
              </p:nvPr>
            </p:nvGraphicFramePr>
            <p:xfrm>
              <a:off x="0" y="365761"/>
              <a:ext cx="12192000" cy="2850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Это определение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работает, если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выполнено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 0</a:t>
                          </a:r>
                          <a:r>
                            <a:rPr lang="ru-RU" sz="1800" dirty="0"/>
                            <a:t>: процесс-</a:t>
                          </a:r>
                          <a:r>
                            <a:rPr lang="en-US" sz="1800" dirty="0"/>
                            <a:t>acceptor </a:t>
                          </a:r>
                          <a:r>
                            <a:rPr lang="ru-RU" sz="1800" dirty="0"/>
                            <a:t>может принять не более одного предложенного значения.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Действительно, во множестве из </a:t>
                          </a:r>
                          <a:r>
                            <a:rPr lang="en-US" sz="1800" dirty="0"/>
                            <a:t>N </a:t>
                          </a:r>
                          <a:r>
                            <a:rPr lang="ru-RU" sz="1800" dirty="0"/>
                            <a:t>элементов всякие два подмножества из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элементов пересекаются. Поэтому, если два большинства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приняли значения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соответственно, то </a:t>
                          </a:r>
                          <a:r>
                            <a:rPr lang="en-US" sz="1800" dirty="0"/>
                            <a:t>acceptor, </a:t>
                          </a:r>
                          <a:r>
                            <a:rPr lang="ru-RU" sz="1800" dirty="0"/>
                            <a:t>лежащий в пересечении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принял оба</a:t>
                          </a:r>
                          <a:r>
                            <a:rPr lang="ru-RU" sz="1800" baseline="0" dirty="0"/>
                            <a:t> значения, т.е.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</a:t>
                          </a:r>
                          <a:r>
                            <a:rPr lang="ru-RU" sz="1800" baseline="0" dirty="0"/>
                            <a:t> это значение принято всеми </a:t>
                          </a:r>
                          <a:r>
                            <a:rPr lang="en-US" sz="1800" baseline="0" dirty="0"/>
                            <a:t>acceptor’</a:t>
                          </a:r>
                          <a:r>
                            <a:rPr lang="ru-RU" sz="1800" baseline="0" dirty="0" err="1"/>
                            <a:t>ами</a:t>
                          </a:r>
                          <a:r>
                            <a:rPr lang="ru-RU" sz="1800" baseline="0" dirty="0"/>
                            <a:t> из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81282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414442"/>
                  </p:ext>
                </p:extLst>
              </p:nvPr>
            </p:nvGraphicFramePr>
            <p:xfrm>
              <a:off x="0" y="365761"/>
              <a:ext cx="12192000" cy="2850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43750" b="-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81282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395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50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33525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b="1" dirty="0"/>
                        <a:t>Требование 1</a:t>
                      </a:r>
                      <a:r>
                        <a:rPr lang="en-US" sz="1800" dirty="0"/>
                        <a:t>: </a:t>
                      </a:r>
                      <a:r>
                        <a:rPr lang="ru-RU" sz="1800" dirty="0"/>
                        <a:t>процесс-</a:t>
                      </a:r>
                      <a:r>
                        <a:rPr lang="en-US" sz="1800" dirty="0"/>
                        <a:t>acceptor </a:t>
                      </a:r>
                      <a:r>
                        <a:rPr lang="ru-RU" sz="1800" dirty="0"/>
                        <a:t>обязан принять первое предложенное ему значение.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78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01090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b="1" dirty="0"/>
                        <a:t>Требование 1</a:t>
                      </a:r>
                      <a:r>
                        <a:rPr lang="en-US" sz="1800" dirty="0"/>
                        <a:t>: </a:t>
                      </a:r>
                      <a:r>
                        <a:rPr lang="ru-RU" sz="1800" dirty="0"/>
                        <a:t>процесс-</a:t>
                      </a:r>
                      <a:r>
                        <a:rPr lang="en-US" sz="1800" dirty="0"/>
                        <a:t>acceptor </a:t>
                      </a:r>
                      <a:r>
                        <a:rPr lang="ru-RU" sz="1800" dirty="0"/>
                        <a:t>обязан принять первое предложенное ему значение.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83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b="1" dirty="0"/>
                        <a:t>Требование 1</a:t>
                      </a:r>
                      <a:r>
                        <a:rPr lang="en-US" sz="1800" dirty="0"/>
                        <a:t>: </a:t>
                      </a:r>
                      <a:r>
                        <a:rPr lang="ru-RU" sz="1800" dirty="0"/>
                        <a:t>процесс-</a:t>
                      </a:r>
                      <a:r>
                        <a:rPr lang="en-US" sz="1800" dirty="0"/>
                        <a:t>acceptor </a:t>
                      </a:r>
                      <a:r>
                        <a:rPr lang="ru-RU" sz="1800" dirty="0"/>
                        <a:t>обязан принять первое предложенное ему значение.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FC9276B-DEC1-7C42-8004-09D8527BDC7F}"/>
              </a:ext>
            </a:extLst>
          </p:cNvPr>
          <p:cNvSpPr txBox="1"/>
          <p:nvPr/>
        </p:nvSpPr>
        <p:spPr>
          <a:xfrm>
            <a:off x="6585857" y="233187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Каждый </a:t>
            </a:r>
            <a:r>
              <a:rPr lang="en-US" dirty="0"/>
              <a:t>acceptor </a:t>
            </a:r>
            <a:r>
              <a:rPr lang="ru-RU" dirty="0"/>
              <a:t>принял своё значение. Большинства никакое значение уже не наберёт.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18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b="1" dirty="0"/>
                        <a:t>Требование 1</a:t>
                      </a:r>
                      <a:r>
                        <a:rPr lang="en-US" sz="1800" dirty="0"/>
                        <a:t>: </a:t>
                      </a:r>
                      <a:r>
                        <a:rPr lang="ru-RU" sz="1800" dirty="0"/>
                        <a:t>процесс-</a:t>
                      </a:r>
                      <a:r>
                        <a:rPr lang="en-US" sz="1800" dirty="0"/>
                        <a:t>acceptor </a:t>
                      </a:r>
                      <a:r>
                        <a:rPr lang="ru-RU" sz="1800" dirty="0"/>
                        <a:t>обязан принять первое предложенное ему значение.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C9276B-DEC1-7C42-8004-09D8527BDC7F}"/>
                  </a:ext>
                </a:extLst>
              </p:cNvPr>
              <p:cNvSpPr txBox="1"/>
              <p:nvPr/>
            </p:nvSpPr>
            <p:spPr>
              <a:xfrm>
                <a:off x="6585857" y="2331870"/>
                <a:ext cx="54102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Каждый </a:t>
                </a:r>
                <a:r>
                  <a:rPr lang="en-US" dirty="0"/>
                  <a:t>acceptor </a:t>
                </a:r>
                <a:r>
                  <a:rPr lang="ru-RU" dirty="0"/>
                  <a:t>принял своё значение. Большинства никакое значение уже не наберёт.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b="1" dirty="0"/>
                  <a:t>Идея</a:t>
                </a:r>
                <a:r>
                  <a:rPr lang="ru-RU" dirty="0"/>
                  <a:t>: правильно предлагать не сами значения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а пары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натуральное число, номер эпохи </a:t>
                </a:r>
                <a:r>
                  <a:rPr lang="en-US" dirty="0"/>
                  <a:t>proposer’</a:t>
                </a:r>
                <a:r>
                  <a:rPr lang="ru-RU" dirty="0"/>
                  <a:t>а. </a:t>
                </a:r>
                <a:r>
                  <a:rPr lang="en-US" dirty="0"/>
                  <a:t>Acceptor’</a:t>
                </a:r>
                <a:r>
                  <a:rPr lang="ru-RU" dirty="0"/>
                  <a:t>ы должны принимать пары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предлагаемое значение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/>
                  <a:t> одно и то же.</a:t>
                </a:r>
              </a:p>
              <a:p>
                <a:endParaRPr lang="ru-RU" dirty="0"/>
              </a:p>
              <a:p>
                <a:r>
                  <a:rPr lang="ru-RU" dirty="0"/>
                  <a:t>Дополнительная нумерация позволяет</a:t>
                </a:r>
                <a:r>
                  <a:rPr lang="en-US" dirty="0"/>
                  <a:t> </a:t>
                </a:r>
                <a:r>
                  <a:rPr lang="ru-RU" dirty="0"/>
                  <a:t>ранжировать предложения по времени их появления. Процессы-</a:t>
                </a:r>
                <a:r>
                  <a:rPr lang="en-US" dirty="0"/>
                  <a:t>proposer’</a:t>
                </a:r>
                <a:r>
                  <a:rPr lang="ru-RU" dirty="0"/>
                  <a:t>ы могут использовать эту нумерацию, чтобы договориться </a:t>
                </a:r>
                <a:r>
                  <a:rPr lang="ru-RU" b="1" dirty="0"/>
                  <a:t>не предлагать заведомо устаревшие значения</a:t>
                </a:r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C9276B-DEC1-7C42-8004-09D8527B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57" y="2331870"/>
                <a:ext cx="5410200" cy="3970318"/>
              </a:xfrm>
              <a:prstGeom prst="rect">
                <a:avLst/>
              </a:prstGeom>
              <a:blipFill>
                <a:blip r:embed="rId3"/>
                <a:stretch>
                  <a:fillRect l="-937" t="-639" b="-1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68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634069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634069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188" b="-5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10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26076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C82F06-5ACC-B946-9651-8EEAC44E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2364"/>
            <a:ext cx="6594531" cy="52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0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551752"/>
                  </p:ext>
                </p:extLst>
              </p:nvPr>
            </p:nvGraphicFramePr>
            <p:xfrm>
              <a:off x="0" y="365761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</a:t>
                          </a:r>
                          <a:r>
                            <a:rPr lang="en-US" sz="1800" b="1" dirty="0"/>
                            <a:t> 2a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в пределах одного процесса-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каждый запрос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использует номер эпохи, строго больший, чем номера, использованные предыдущими запросами.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551752"/>
                  </p:ext>
                </p:extLst>
              </p:nvPr>
            </p:nvGraphicFramePr>
            <p:xfrm>
              <a:off x="0" y="365761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8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</a:t>
                          </a:r>
                          <a:r>
                            <a:rPr lang="en-US" sz="1800" b="1" dirty="0"/>
                            <a:t> 2a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в пределах одного процесса-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каждый запрос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использует номер эпохи, строго больший, чем номера, использованные предыдущими запросами.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317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176347"/>
                  </p:ext>
                </p:extLst>
              </p:nvPr>
            </p:nvGraphicFramePr>
            <p:xfrm>
              <a:off x="0" y="365761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</a:t>
                          </a:r>
                          <a:r>
                            <a:rPr lang="en-US" sz="1800" b="1" dirty="0"/>
                            <a:t> 2a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в пределах одного процесса-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каждый запрос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использует номер эпохи, строго больший, чем номера, использованные предыдущими запросами.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 </a:t>
                          </a:r>
                          <a:r>
                            <a:rPr lang="en-US" sz="1800" b="1" dirty="0"/>
                            <a:t>2b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разные процессы-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ы выбирают номера эпох из непересекающихся множеств</a:t>
                          </a:r>
                          <a:r>
                            <a:rPr lang="en-US" sz="1800" dirty="0"/>
                            <a:t>*</a:t>
                          </a:r>
                          <a:r>
                            <a:rPr lang="ru-RU" sz="1800" dirty="0"/>
                            <a:t>, чтобы обеспечить глобальную уникальность «временных меток».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176347"/>
                  </p:ext>
                </p:extLst>
              </p:nvPr>
            </p:nvGraphicFramePr>
            <p:xfrm>
              <a:off x="0" y="365761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87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</a:t>
                          </a:r>
                          <a:r>
                            <a:rPr lang="en-US" sz="1800" b="1" dirty="0"/>
                            <a:t> 2a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в пределах одного процесса-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каждый запрос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использует номер эпохи, строго больший, чем номера, использованные предыдущими запросами.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 </a:t>
                          </a:r>
                          <a:r>
                            <a:rPr lang="en-US" sz="1800" b="1" dirty="0"/>
                            <a:t>2b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разные процессы-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ы выбирают номера эпох из непересекающихся множеств</a:t>
                          </a:r>
                          <a:r>
                            <a:rPr lang="en-US" sz="1800" dirty="0"/>
                            <a:t>*</a:t>
                          </a:r>
                          <a:r>
                            <a:rPr lang="ru-RU" sz="1800" dirty="0"/>
                            <a:t>, чтобы обеспечить глобальную уникальность «временных меток».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5392-6CA5-9542-AAA6-CD8E8204F031}"/>
                  </a:ext>
                </a:extLst>
              </p:cNvPr>
              <p:cNvSpPr txBox="1"/>
              <p:nvPr/>
            </p:nvSpPr>
            <p:spPr>
              <a:xfrm>
                <a:off x="0" y="6122907"/>
                <a:ext cx="11299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* В системе с 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N proposer’</a:t>
                </a:r>
                <a:r>
                  <a:rPr lang="ru-RU" i="1" dirty="0" err="1">
                    <a:solidFill>
                      <a:schemeClr val="bg1">
                        <a:lumMod val="75000"/>
                      </a:schemeClr>
                    </a:solidFill>
                  </a:rPr>
                  <a:t>ами</a:t>
                </a:r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 можно взять множества эпох вида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{0, 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{1, 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+1, …}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, …</a:t>
                </a:r>
                <a:endParaRPr lang="ru-RU" i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5392-6CA5-9542-AAA6-CD8E8204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22907"/>
                <a:ext cx="11299372" cy="369332"/>
              </a:xfrm>
              <a:prstGeom prst="rect">
                <a:avLst/>
              </a:prstGeom>
              <a:blipFill>
                <a:blip r:embed="rId4"/>
                <a:stretch>
                  <a:fillRect l="-337" t="-3333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3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5795287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 (требование 0)</a:t>
                          </a:r>
                          <a:r>
                            <a:rPr lang="ru-RU" sz="1800" dirty="0"/>
                            <a:t>: процесс-</a:t>
                          </a:r>
                          <a:r>
                            <a:rPr lang="en-US" sz="1800" dirty="0"/>
                            <a:t>acceptor </a:t>
                          </a:r>
                          <a:r>
                            <a:rPr lang="ru-RU" sz="1800" dirty="0"/>
                            <a:t>может принять не более одного предложенного значения.</a:t>
                          </a:r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5795287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6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 (требование 0)</a:t>
                          </a:r>
                          <a:r>
                            <a:rPr lang="ru-RU" sz="1800" dirty="0"/>
                            <a:t>: процесс-</a:t>
                          </a:r>
                          <a:r>
                            <a:rPr lang="en-US" sz="1800" dirty="0"/>
                            <a:t>acceptor </a:t>
                          </a:r>
                          <a:r>
                            <a:rPr lang="ru-RU" sz="1800" dirty="0"/>
                            <a:t>может принять не более одного предложенного значения.</a:t>
                          </a:r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0323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 (требование 0)</a:t>
                          </a:r>
                          <a:r>
                            <a:rPr lang="ru-RU" sz="1800" dirty="0"/>
                            <a:t>: процесс-</a:t>
                          </a:r>
                          <a:r>
                            <a:rPr lang="en-US" sz="1800" dirty="0"/>
                            <a:t>acceptor </a:t>
                          </a:r>
                          <a:r>
                            <a:rPr lang="ru-RU" sz="1800" dirty="0"/>
                            <a:t>может принять не более одного предложенного значения.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ru-RU" b="1" dirty="0"/>
                            <a:t>Требование </a:t>
                          </a:r>
                          <a:r>
                            <a:rPr lang="en-US" b="1" dirty="0"/>
                            <a:t>0’</a:t>
                          </a:r>
                          <a:r>
                            <a:rPr lang="en-US" dirty="0"/>
                            <a:t>: </a:t>
                          </a:r>
                          <a:r>
                            <a:rPr lang="ru-RU" dirty="0"/>
                            <a:t>процесс-</a:t>
                          </a:r>
                          <a:r>
                            <a:rPr lang="en-US" dirty="0"/>
                            <a:t>acceptor </a:t>
                          </a:r>
                          <a:r>
                            <a:rPr lang="ru-RU" dirty="0"/>
                            <a:t>может принимать несколько значений, если они отличаются только эпохой: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), 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), … (</m:t>
                              </m:r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для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&lt; … </m:t>
                              </m:r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6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50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635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654323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654323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6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6471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Поскольку мы разрешили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ам</a:t>
                          </a:r>
                          <a:r>
                            <a:rPr lang="ru-RU" sz="1800" dirty="0"/>
                            <a:t> принимать несколько предложений вида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oMath>
                          </a14:m>
                          <a:r>
                            <a:rPr lang="ru-RU" dirty="0"/>
                            <a:t>, мы должны разрешить всей системе выбирать несколько значений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oMath>
                          </a14:m>
                          <a:r>
                            <a:rPr lang="ru-RU" dirty="0"/>
                            <a:t>. Надо только потребовать, чтобы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у всех выбранных пар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было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6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50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7371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3979576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3979576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8793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939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8793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293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291286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291286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8793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7541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больше запомненного номера эпохи, принять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и ответить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8793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2240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30536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что делать с клиентом, который потерял связь с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сервером, но, потенциально, может ещё общаться со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сервером? Нельзя допускать ситуацию, когда два клиента модифицируют файл, не согласовываясь друг с другом.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73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больше запомненного номера эпохи, принять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и ответить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939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000" b="-2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b="-20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5918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78801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78801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86413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003718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003718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8763E9-35FE-DE43-A9B7-ECE3451604E3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8763E9-35FE-DE43-A9B7-ECE34516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AF3E2-7ED1-D24D-977F-2083CF88FE38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23322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dirty="0"/>
                  <a:t>Замечание</a:t>
                </a:r>
                <a:r>
                  <a:rPr lang="ru-RU" dirty="0"/>
                  <a:t>: мы рассматриваем </a:t>
                </a:r>
                <a:r>
                  <a:rPr lang="ru-RU" b="1" dirty="0"/>
                  <a:t>минимальную</a:t>
                </a:r>
                <a:br>
                  <a:rPr lang="ru-RU" dirty="0"/>
                </a:br>
                <a:r>
                  <a:rPr lang="ru-RU" dirty="0"/>
                  <a:t>эпоху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в которую получен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ru-RU" dirty="0"/>
                  <a:t>В эту эпоху все остальные </a:t>
                </a:r>
                <a:r>
                  <a:rPr lang="en-US" dirty="0"/>
                  <a:t>acceptor’</a:t>
                </a:r>
                <a:r>
                  <a:rPr lang="ru-RU" dirty="0"/>
                  <a:t>ы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ещё не</a:t>
                </a:r>
                <a:br>
                  <a:rPr lang="ru-RU" dirty="0"/>
                </a:br>
                <a:r>
                  <a:rPr lang="ru-RU" dirty="0"/>
                  <a:t>отправляли </a:t>
                </a:r>
                <a:r>
                  <a:rPr lang="en-US" dirty="0"/>
                  <a:t>accept’</a:t>
                </a:r>
                <a:r>
                  <a:rPr lang="ru-RU" dirty="0"/>
                  <a:t>ы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AF3E2-7ED1-D24D-977F-2083CF88F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233227" cy="1477328"/>
              </a:xfrm>
              <a:prstGeom prst="rect">
                <a:avLst/>
              </a:prstGeom>
              <a:blipFill>
                <a:blip r:embed="rId7"/>
                <a:stretch>
                  <a:fillRect l="-969" t="-1709" b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66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84371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en-US" sz="1800" dirty="0"/>
                            <a:t> 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84371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69374-767C-9846-BFCC-9D028D392820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038AD5-43C3-814B-94EC-E0373855FEF1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038AD5-43C3-814B-94EC-E0373855F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05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87674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87674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69374-767C-9846-BFCC-9D028D392820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E2A99-C2BE-C544-A052-B740F1F607B0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E2A99-C2BE-C544-A052-B740F1F6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A90A7-BD39-DC41-BA40-607B343E569E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A90A7-BD39-DC41-BA40-607B343E5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7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173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00104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00104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8DEC-D17C-7B44-9BAB-E6124E096EBE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8DEC-D17C-7B44-9BAB-E6124E09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EFFA9D-9E2E-2541-A439-4E135A91487B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EFFA9D-9E2E-2541-A439-4E135A91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382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405227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405227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391098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49671" y="3358064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EE8A8B-A16E-1048-8ED1-145FC9D12D0F}"/>
              </a:ext>
            </a:extLst>
          </p:cNvPr>
          <p:cNvSpPr txBox="1"/>
          <p:nvPr/>
        </p:nvSpPr>
        <p:spPr>
          <a:xfrm>
            <a:off x="1314947" y="2046534"/>
            <a:ext cx="2271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Возможна ли такая последовательность событий?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8026EA-3A33-9B4F-8BF4-5EE5E1BCA0A2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8026EA-3A33-9B4F-8BF4-5EE5E1BCA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5550-A04E-CF4E-AB95-0531FCD7C7C7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5550-A04E-CF4E-AB95-0531FCD7C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340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808614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808614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391098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49671" y="3358064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EE8A8B-A16E-1048-8ED1-145FC9D12D0F}"/>
              </a:ext>
            </a:extLst>
          </p:cNvPr>
          <p:cNvSpPr txBox="1"/>
          <p:nvPr/>
        </p:nvSpPr>
        <p:spPr>
          <a:xfrm>
            <a:off x="1314947" y="2046534"/>
            <a:ext cx="2271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Возможна ли такая последовательность событий?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695A5-5663-BF4D-B8B9-0E8C20113F7F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695A5-5663-BF4D-B8B9-0E8C2011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87DCD0-DB21-D541-8DE2-16A5BE01080F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87DCD0-DB21-D541-8DE2-16A5BE01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346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235450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235450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494B11-BB6E-2C4A-BF13-F184EC561255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494B11-BB6E-2C4A-BF13-F184EC561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46C1AD-638D-074D-AF41-EBEA7A3971BE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46C1AD-638D-074D-AF41-EBEA7A39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D7679-2349-2646-8640-92F3E67FF5C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A70FD1-C634-E34A-AD14-1442BA329953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A70FD1-C634-E34A-AD14-1442BA32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083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221928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221928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B69A4F-1A32-F347-BB89-82DD01A30EB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9B88A7-2654-8C47-A8A2-548C716F0DA7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9B88A7-2654-8C47-A8A2-548C716F0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94C21C-2D12-4B44-84EC-4AEC6AC38811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2452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При наличии ответа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как </a:t>
                </a:r>
                <a:r>
                  <a:rPr lang="en-US" dirty="0"/>
                  <a:t>P</a:t>
                </a:r>
                <a:br>
                  <a:rPr lang="en-US" dirty="0"/>
                </a:br>
                <a:r>
                  <a:rPr lang="ru-RU" dirty="0"/>
                  <a:t>мог отправить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94C21C-2D12-4B44-84EC-4AEC6AC3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245218" cy="1754326"/>
              </a:xfrm>
              <a:prstGeom prst="rect">
                <a:avLst/>
              </a:prstGeom>
              <a:blipFill>
                <a:blip r:embed="rId9"/>
                <a:stretch>
                  <a:fillRect l="-966" t="-1439" b="-4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15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84208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что делать с клиентом, который потерял связь с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сервером, но, потенциально, может ещё общаться со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сервером? Нельзя допускать ситуацию, когда два клиента модифицируют файл, не согласовываясь друг с другом.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Решение в </a:t>
                      </a:r>
                      <a:r>
                        <a:rPr lang="en-US" sz="1800" b="1" baseline="0" dirty="0"/>
                        <a:t>NFSv4.1</a:t>
                      </a:r>
                      <a:r>
                        <a:rPr lang="en-US" sz="1800" baseline="0" dirty="0"/>
                        <a:t>:</a:t>
                      </a:r>
                      <a:r>
                        <a:rPr lang="ru-RU" sz="1800" baseline="0" dirty="0"/>
                        <a:t> каждому </a:t>
                      </a:r>
                      <a:r>
                        <a:rPr lang="en-US" sz="1800" baseline="0" dirty="0"/>
                        <a:t>file layout-</a:t>
                      </a:r>
                      <a:r>
                        <a:rPr lang="ru-RU" sz="1800" baseline="0" dirty="0"/>
                        <a:t>у назначается  </a:t>
                      </a:r>
                      <a:r>
                        <a:rPr lang="en-US" sz="1800" baseline="0" dirty="0"/>
                        <a:t>“layout lease” – </a:t>
                      </a:r>
                      <a:r>
                        <a:rPr lang="ru-RU" sz="1800" baseline="0" dirty="0"/>
                        <a:t>период времени, в течение которого клиенту можно пользоваться </a:t>
                      </a:r>
                      <a:r>
                        <a:rPr lang="en-US" sz="1800" baseline="0" dirty="0"/>
                        <a:t>layout-</a:t>
                      </a:r>
                      <a:r>
                        <a:rPr lang="ru-RU" sz="1800" baseline="0" dirty="0"/>
                        <a:t>ом. Если клиент не продляет свой </a:t>
                      </a:r>
                      <a:r>
                        <a:rPr lang="en-US" sz="1800" baseline="0" dirty="0"/>
                        <a:t>layout lease, </a:t>
                      </a:r>
                      <a:r>
                        <a:rPr lang="ru-RU" sz="1800" baseline="0" dirty="0"/>
                        <a:t>то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 перестанет принимать от него запросы.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7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01725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01725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B69A4F-1A32-F347-BB89-82DD01A30EB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3533526" y="486873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26" y="4868731"/>
                <a:ext cx="287655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638477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3615036" y="523698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6218500" y="1513496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00" y="1513496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9349B-160D-BF4B-9A45-53A860F4BB08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9349B-160D-BF4B-9A45-53A860F4B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756F5E-7F45-D547-87D8-A2871878E719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24521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При наличии ответа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как </a:t>
                </a:r>
                <a:r>
                  <a:rPr lang="en-US" dirty="0"/>
                  <a:t>P</a:t>
                </a:r>
                <a:br>
                  <a:rPr lang="en-US" dirty="0"/>
                </a:br>
                <a:r>
                  <a:rPr lang="ru-RU" dirty="0"/>
                  <a:t>мог отправить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ru-RU" dirty="0"/>
                </a:br>
                <a:br>
                  <a:rPr lang="en-US" dirty="0"/>
                </a:br>
                <a:r>
                  <a:rPr lang="ru-RU" dirty="0"/>
                  <a:t>Только при условии, что он ещё получил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756F5E-7F45-D547-87D8-A2871878E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245218" cy="2862322"/>
              </a:xfrm>
              <a:prstGeom prst="rect">
                <a:avLst/>
              </a:prstGeom>
              <a:blipFill>
                <a:blip r:embed="rId11"/>
                <a:stretch>
                  <a:fillRect l="-966" t="-885" b="-2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741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66446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66446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27707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615881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F75C19-1834-1947-A6C9-B9FF9A0A5A0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3420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F75C19-1834-1947-A6C9-B9FF9A0A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3420295" cy="369332"/>
              </a:xfrm>
              <a:prstGeom prst="rect">
                <a:avLst/>
              </a:prstGeom>
              <a:blipFill>
                <a:blip r:embed="rId6"/>
                <a:stretch>
                  <a:fillRect l="-1481" t="-6667" r="-370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638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580140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580140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27707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615881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361617" y="5223949"/>
                <a:ext cx="1966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17" y="5223949"/>
                <a:ext cx="1966949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5579587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09829-9810-8A4E-8034-B7BE4DD007C1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466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09829-9810-8A4E-8034-B7BE4DD0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466094" cy="1200329"/>
              </a:xfrm>
              <a:prstGeom prst="rect">
                <a:avLst/>
              </a:prstGeom>
              <a:blipFill>
                <a:blip r:embed="rId6"/>
                <a:stretch>
                  <a:fillRect l="-1136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33CA0-6E7B-EE46-929E-7F40926EFDA4}"/>
                  </a:ext>
                </a:extLst>
              </p:cNvPr>
              <p:cNvSpPr txBox="1"/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33CA0-6E7B-EE46-929E-7F40926E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713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94399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94399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AB8212-FD79-D840-9B8E-0BDB2A0BD3B3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02515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AB8212-FD79-D840-9B8E-0BDB2A0B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025158" cy="1754326"/>
              </a:xfrm>
              <a:prstGeom prst="rect">
                <a:avLst/>
              </a:prstGeom>
              <a:blipFill>
                <a:blip r:embed="rId9"/>
                <a:stretch>
                  <a:fillRect l="-1010" t="-1439" r="-253" b="-4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152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947380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947380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01E2-1051-DC40-8C4A-DE916909DEB6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122493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01E2-1051-DC40-8C4A-DE916909D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122493" cy="2862322"/>
              </a:xfrm>
              <a:prstGeom prst="rect">
                <a:avLst/>
              </a:prstGeom>
              <a:blipFill>
                <a:blip r:embed="rId8"/>
                <a:stretch>
                  <a:fillRect l="-990" t="-885" b="-2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9DE1A5-DDD8-4A41-845B-421263123341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9DE1A5-DDD8-4A41-845B-421263123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9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9014D7-E504-7B43-B577-02E98C78FCCA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7628FD-8955-8D40-801A-4FD264DEB8E5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7628FD-8955-8D40-801A-4FD264DE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1F698-9558-A742-BEF4-6DF3700E5027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750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73517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73517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F3D6F0-60B0-7340-8A11-92CDE9069D8F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867B8A-66A6-5E4D-BBCA-F2596AA9BFF9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867B8A-66A6-5E4D-BBCA-F2596AA9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8052E9-F72D-C34A-AC69-020E7D97928C}"/>
              </a:ext>
            </a:extLst>
          </p:cNvPr>
          <p:cNvCxnSpPr>
            <a:cxnSpLocks/>
          </p:cNvCxnSpPr>
          <p:nvPr/>
        </p:nvCxnSpPr>
        <p:spPr>
          <a:xfrm>
            <a:off x="5886184" y="5019381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C8F175-097B-DE42-A7A1-7F0341130AC6}"/>
                  </a:ext>
                </a:extLst>
              </p:cNvPr>
              <p:cNvSpPr txBox="1"/>
              <p:nvPr/>
            </p:nvSpPr>
            <p:spPr>
              <a:xfrm>
                <a:off x="5886184" y="4650049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C8F175-097B-DE42-A7A1-7F0341130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4650049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C9D222-0211-8546-8A1F-25B11F249A1E}"/>
              </a:ext>
            </a:extLst>
          </p:cNvPr>
          <p:cNvSpPr txBox="1"/>
          <p:nvPr/>
        </p:nvSpPr>
        <p:spPr>
          <a:xfrm>
            <a:off x="6212610" y="3816254"/>
            <a:ext cx="28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Каков порядок сообщений</a:t>
            </a:r>
            <a:br>
              <a:rPr lang="en-US" dirty="0"/>
            </a:br>
            <a:r>
              <a:rPr lang="en-US" dirty="0"/>
              <a:t>accept </a:t>
            </a:r>
            <a:r>
              <a:rPr lang="ru-RU" dirty="0"/>
              <a:t>и </a:t>
            </a:r>
            <a:r>
              <a:rPr lang="en-US" dirty="0"/>
              <a:t>promise?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6D98A-D776-C744-B805-2FBC727AA864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6D98A-D776-C744-B805-2FBC727A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2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8F3D6B-82EB-694F-B3B3-AAD7F9B798AC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38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00854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00854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122493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122493" cy="2862322"/>
              </a:xfrm>
              <a:prstGeom prst="rect">
                <a:avLst/>
              </a:prstGeom>
              <a:blipFill>
                <a:blip r:embed="rId10"/>
                <a:stretch>
                  <a:fillRect l="-990" t="-885" b="-2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C7CAE9-25FA-4F4A-BB59-B3284954B824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C7CAE9-25FA-4F4A-BB59-B3284954B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74FB42-FD5A-7F47-A335-7C5621A03304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84F364-E598-9C47-BB51-DAA13B17DC2B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E342A0-8666-0C43-9ECA-997DA058339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E342A0-8666-0C43-9ECA-997DA0583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70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052461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052461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124864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ответил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124864" cy="3139321"/>
              </a:xfrm>
              <a:prstGeom prst="rect">
                <a:avLst/>
              </a:prstGeom>
              <a:blipFill>
                <a:blip r:embed="rId10"/>
                <a:stretch>
                  <a:fillRect l="-990" t="-806" b="-20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96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96554" cy="369332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711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779508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779508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032596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ответил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При наличии ответа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как </a:t>
                </a:r>
                <a:r>
                  <a:rPr lang="en-US" dirty="0"/>
                  <a:t>P’ </a:t>
                </a:r>
                <a:r>
                  <a:rPr lang="ru-RU" dirty="0"/>
                  <a:t>мог отправить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032596" cy="3693319"/>
              </a:xfrm>
              <a:prstGeom prst="rect">
                <a:avLst/>
              </a:prstGeom>
              <a:blipFill>
                <a:blip r:embed="rId10"/>
                <a:stretch>
                  <a:fillRect l="-1008" t="-687" b="-17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96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96554" cy="369332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828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62520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62520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032596" cy="480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ответил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При наличии ответа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как </a:t>
                </a:r>
                <a:r>
                  <a:rPr lang="en-US" dirty="0"/>
                  <a:t>P’ </a:t>
                </a:r>
                <a:r>
                  <a:rPr lang="ru-RU" dirty="0"/>
                  <a:t>мог отправить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ru-RU" dirty="0"/>
                </a:br>
                <a:br>
                  <a:rPr lang="en-US" dirty="0"/>
                </a:br>
                <a:r>
                  <a:rPr lang="ru-RU" dirty="0"/>
                  <a:t>Только при условии, что он ещё получил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032596" cy="4801314"/>
              </a:xfrm>
              <a:prstGeom prst="rect">
                <a:avLst/>
              </a:prstGeom>
              <a:blipFill>
                <a:blip r:embed="rId10"/>
                <a:stretch>
                  <a:fillRect l="-1008" t="-528" b="-10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96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96554" cy="369332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69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319756"/>
              </p:ext>
            </p:extLst>
          </p:nvPr>
        </p:nvGraphicFramePr>
        <p:xfrm>
          <a:off x="0" y="365761"/>
          <a:ext cx="12192000" cy="5760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что делать с клиентом, который потерял связь с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сервером, но, потенциально, может ещё общаться со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сервером? Нельзя допускать ситуацию, когда два клиента модифицируют файл, не согласовываясь друг с другом.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Решение в </a:t>
                      </a:r>
                      <a:r>
                        <a:rPr lang="en-US" sz="1800" b="1" baseline="0" dirty="0"/>
                        <a:t>NFSv4.1</a:t>
                      </a:r>
                      <a:r>
                        <a:rPr lang="en-US" sz="1800" baseline="0" dirty="0"/>
                        <a:t>:</a:t>
                      </a:r>
                      <a:r>
                        <a:rPr lang="ru-RU" sz="1800" baseline="0" dirty="0"/>
                        <a:t> каждому </a:t>
                      </a:r>
                      <a:r>
                        <a:rPr lang="en-US" sz="1800" baseline="0" dirty="0"/>
                        <a:t>file layout-</a:t>
                      </a:r>
                      <a:r>
                        <a:rPr lang="ru-RU" sz="1800" baseline="0" dirty="0"/>
                        <a:t>у назначается  </a:t>
                      </a:r>
                      <a:r>
                        <a:rPr lang="en-US" sz="1800" baseline="0" dirty="0"/>
                        <a:t>“layout lease” – </a:t>
                      </a:r>
                      <a:r>
                        <a:rPr lang="ru-RU" sz="1800" baseline="0" dirty="0"/>
                        <a:t>период времени, в течение которого клиенту можно пользоваться </a:t>
                      </a:r>
                      <a:r>
                        <a:rPr lang="en-US" sz="1800" baseline="0" dirty="0"/>
                        <a:t>layout-</a:t>
                      </a:r>
                      <a:r>
                        <a:rPr lang="ru-RU" sz="1800" baseline="0" dirty="0"/>
                        <a:t>ом. Если клиент не продляет свой </a:t>
                      </a:r>
                      <a:r>
                        <a:rPr lang="en-US" sz="1800" baseline="0" dirty="0"/>
                        <a:t>layout lease, </a:t>
                      </a:r>
                      <a:r>
                        <a:rPr lang="ru-RU" sz="1800" baseline="0" dirty="0"/>
                        <a:t>то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 перестанет принимать от него запросы.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layout lease </a:t>
                      </a:r>
                      <a:r>
                        <a:rPr lang="ru-RU" sz="1800" baseline="0" dirty="0"/>
                        <a:t>не должны полагаться на синхронность часов на клиентах,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сервере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aseline="0" dirty="0"/>
                        <a:t>и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серверах. Как этого достичь?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9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801507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Существует </a:t>
                </a:r>
                <a:r>
                  <a:rPr lang="en-US" dirty="0"/>
                  <a:t>acceptor</a:t>
                </a:r>
                <a:r>
                  <a:rPr lang="ru-RU" dirty="0"/>
                  <a:t>, который послал</a:t>
                </a:r>
                <a:br>
                  <a:rPr lang="ru-RU" dirty="0"/>
                </a:br>
                <a:r>
                  <a:rPr lang="ru-RU" dirty="0"/>
                  <a:t>ответы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Продолжим процесс и получим противоречие,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ru-RU" dirty="0">
                    <a:solidFill>
                      <a:schemeClr val="bg1"/>
                    </a:solidFill>
                  </a:rPr>
                  <a:t>поскольку количество эпох между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ru-RU" dirty="0">
                    <a:solidFill>
                      <a:schemeClr val="bg1"/>
                    </a:solidFill>
                  </a:rPr>
                  <a:t>конечно.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801507" cy="4154984"/>
              </a:xfrm>
              <a:prstGeom prst="rect">
                <a:avLst/>
              </a:prstGeom>
              <a:blipFill>
                <a:blip r:embed="rId13"/>
                <a:stretch>
                  <a:fillRect l="-1055" t="-610" b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869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801507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Существует </a:t>
                </a:r>
                <a:r>
                  <a:rPr lang="en-US" dirty="0"/>
                  <a:t>acceptor</a:t>
                </a:r>
                <a:r>
                  <a:rPr lang="ru-RU" dirty="0"/>
                  <a:t>, который послал</a:t>
                </a:r>
                <a:br>
                  <a:rPr lang="ru-RU" dirty="0"/>
                </a:br>
                <a:r>
                  <a:rPr lang="ru-RU" dirty="0"/>
                  <a:t>ответы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ru-RU" dirty="0">
                    <a:solidFill>
                      <a:srgbClr val="FF0000"/>
                    </a:solidFill>
                  </a:rPr>
                  <a:t>Продолжим процесс и получим противоречие,</a:t>
                </a:r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ru-RU" dirty="0">
                    <a:solidFill>
                      <a:srgbClr val="FF0000"/>
                    </a:solidFill>
                  </a:rPr>
                  <a:t>поскольку количество эпох между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>
                    <a:solidFill>
                      <a:srgbClr val="FF0000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ru-RU" dirty="0">
                    <a:solidFill>
                      <a:srgbClr val="FF0000"/>
                    </a:solidFill>
                  </a:rPr>
                  <a:t>конечно.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801507" cy="4154984"/>
              </a:xfrm>
              <a:prstGeom prst="rect">
                <a:avLst/>
              </a:prstGeom>
              <a:blipFill>
                <a:blip r:embed="rId13"/>
                <a:stretch>
                  <a:fillRect l="-1055" t="-610" b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326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801507" cy="5078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Существует </a:t>
                </a:r>
                <a:r>
                  <a:rPr lang="en-US" dirty="0"/>
                  <a:t>acceptor</a:t>
                </a:r>
                <a:r>
                  <a:rPr lang="ru-RU" dirty="0"/>
                  <a:t>, который послал</a:t>
                </a:r>
                <a:br>
                  <a:rPr lang="ru-RU" dirty="0"/>
                </a:br>
                <a:r>
                  <a:rPr lang="ru-RU" dirty="0"/>
                  <a:t>ответы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ru-RU" dirty="0">
                    <a:solidFill>
                      <a:srgbClr val="FF0000"/>
                    </a:solidFill>
                  </a:rPr>
                  <a:t>Продолжим процесс и получим противоречие,</a:t>
                </a:r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ru-RU" dirty="0">
                    <a:solidFill>
                      <a:srgbClr val="FF0000"/>
                    </a:solidFill>
                  </a:rPr>
                  <a:t>поскольку количество эпох между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>
                    <a:solidFill>
                      <a:srgbClr val="FF0000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ru-RU" dirty="0">
                    <a:solidFill>
                      <a:srgbClr val="FF0000"/>
                    </a:solidFill>
                  </a:rPr>
                  <a:t>конечно.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ru-RU" dirty="0"/>
                  <a:t>Если </a:t>
                </a:r>
                <a:r>
                  <a:rPr lang="en-US" dirty="0"/>
                  <a:t>acceptor </a:t>
                </a:r>
                <a:r>
                  <a:rPr lang="ru-RU" dirty="0"/>
                  <a:t>ответил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он уже не</a:t>
                </a:r>
                <a:br>
                  <a:rPr lang="ru-RU" dirty="0"/>
                </a:br>
                <a:r>
                  <a:rPr lang="ru-RU" dirty="0"/>
                  <a:t>может ответить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801507" cy="5078313"/>
              </a:xfrm>
              <a:prstGeom prst="rect">
                <a:avLst/>
              </a:prstGeom>
              <a:blipFill>
                <a:blip r:embed="rId13"/>
                <a:stretch>
                  <a:fillRect l="-1055" t="-499" b="-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401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457D31-CDAE-F248-B3FE-A7C424C0EB87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296BC9-B0E1-B742-9D47-C44C9B07862C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296BC9-B0E1-B742-9D47-C44C9B07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00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C95C1A-CC04-124B-90CA-346291692904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685AD-F162-D646-8EC4-BBFA5CDEC06E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685AD-F162-D646-8EC4-BBFA5CDEC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533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879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4142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38380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dirty="0"/>
              <a:t>NACK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DF421-04A4-9944-8DED-2476ED959ECC}"/>
              </a:ext>
            </a:extLst>
          </p:cNvPr>
          <p:cNvSpPr txBox="1"/>
          <p:nvPr/>
        </p:nvSpPr>
        <p:spPr>
          <a:xfrm>
            <a:off x="9067800" y="1628608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P0 </a:t>
            </a:r>
            <a:r>
              <a:rPr lang="ru-RU" dirty="0"/>
              <a:t>и </a:t>
            </a:r>
            <a:r>
              <a:rPr lang="en-US" dirty="0"/>
              <a:t>P1 </a:t>
            </a:r>
            <a:r>
              <a:rPr lang="ru-RU" dirty="0"/>
              <a:t>могут мешать друг другу неограниченно долго.</a:t>
            </a:r>
          </a:p>
        </p:txBody>
      </p:sp>
    </p:spTree>
    <p:extLst>
      <p:ext uri="{BB962C8B-B14F-4D97-AF65-F5344CB8AC3E}">
        <p14:creationId xmlns:p14="http://schemas.microsoft.com/office/powerpoint/2010/main" val="1905029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dirty="0"/>
              <a:t>NACK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DF421-04A4-9944-8DED-2476ED959ECC}"/>
              </a:ext>
            </a:extLst>
          </p:cNvPr>
          <p:cNvSpPr txBox="1"/>
          <p:nvPr/>
        </p:nvSpPr>
        <p:spPr>
          <a:xfrm>
            <a:off x="9067800" y="1628608"/>
            <a:ext cx="312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P0 </a:t>
            </a:r>
            <a:r>
              <a:rPr lang="ru-RU" dirty="0"/>
              <a:t>и </a:t>
            </a:r>
            <a:r>
              <a:rPr lang="en-US" dirty="0"/>
              <a:t>P1 </a:t>
            </a:r>
            <a:r>
              <a:rPr lang="ru-RU" dirty="0"/>
              <a:t>могут мешать друг другу неограниченно долго.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Fischer, Lynch, Paterson:</a:t>
            </a:r>
            <a:br>
              <a:rPr lang="en-US" dirty="0"/>
            </a:br>
            <a:r>
              <a:rPr lang="en-US" dirty="0"/>
              <a:t>Impossibility of distributed</a:t>
            </a:r>
            <a:br>
              <a:rPr lang="en-US" dirty="0"/>
            </a:br>
            <a:r>
              <a:rPr lang="en-US" dirty="0"/>
              <a:t>consensus with one faulty</a:t>
            </a:r>
            <a:br>
              <a:rPr lang="en-US" dirty="0"/>
            </a:br>
            <a:r>
              <a:rPr lang="en-US" dirty="0"/>
              <a:t>process.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949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dirty="0"/>
              <a:t>NACK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DF421-04A4-9944-8DED-2476ED959ECC}"/>
              </a:ext>
            </a:extLst>
          </p:cNvPr>
          <p:cNvSpPr txBox="1"/>
          <p:nvPr/>
        </p:nvSpPr>
        <p:spPr>
          <a:xfrm>
            <a:off x="9067800" y="1628608"/>
            <a:ext cx="3124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P0 </a:t>
            </a:r>
            <a:r>
              <a:rPr lang="ru-RU" dirty="0"/>
              <a:t>и </a:t>
            </a:r>
            <a:r>
              <a:rPr lang="en-US" dirty="0"/>
              <a:t>P1 </a:t>
            </a:r>
            <a:r>
              <a:rPr lang="ru-RU" dirty="0"/>
              <a:t>могут мешать друг другу неограниченно долго.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Fischer, Lynch, Paterson:</a:t>
            </a:r>
            <a:br>
              <a:rPr lang="en-US" dirty="0"/>
            </a:br>
            <a:r>
              <a:rPr lang="en-US" dirty="0"/>
              <a:t>Impossibility of distributed</a:t>
            </a:r>
            <a:br>
              <a:rPr lang="en-US" dirty="0"/>
            </a:br>
            <a:r>
              <a:rPr lang="en-US" dirty="0"/>
              <a:t>consensus with one faulty</a:t>
            </a:r>
            <a:br>
              <a:rPr lang="en-US" dirty="0"/>
            </a:br>
            <a:r>
              <a:rPr lang="en-US" dirty="0"/>
              <a:t>process.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На практике проблема хорошо решается выбором выделенного </a:t>
            </a:r>
            <a:r>
              <a:rPr lang="en-US" dirty="0"/>
              <a:t>proposer’</a:t>
            </a:r>
            <a:r>
              <a:rPr lang="ru-RU" dirty="0"/>
              <a:t>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При выборе выделенного </a:t>
            </a:r>
            <a:r>
              <a:rPr lang="en-US" dirty="0"/>
              <a:t>proposer’</a:t>
            </a:r>
            <a:r>
              <a:rPr lang="ru-RU" dirty="0"/>
              <a:t>а хватает рандомизации моментов отправки предложений о кандидатах.</a:t>
            </a:r>
          </a:p>
        </p:txBody>
      </p:sp>
    </p:spTree>
    <p:extLst>
      <p:ext uri="{BB962C8B-B14F-4D97-AF65-F5344CB8AC3E}">
        <p14:creationId xmlns:p14="http://schemas.microsoft.com/office/powerpoint/2010/main" val="3243349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53641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aseline="0" dirty="0"/>
                        <a:t>проверка </a:t>
                      </a:r>
                      <a:r>
                        <a:rPr lang="en-US" sz="1800" baseline="0" dirty="0"/>
                        <a:t>layout lease </a:t>
                      </a:r>
                      <a:r>
                        <a:rPr lang="ru-RU" sz="1800" baseline="0" dirty="0"/>
                        <a:t>на стороне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серверов выглядит излишней сложностью. </a:t>
                      </a:r>
                      <a:r>
                        <a:rPr lang="en-US" sz="1800" baseline="0" dirty="0"/>
                        <a:t>NFS-</a:t>
                      </a:r>
                      <a:r>
                        <a:rPr lang="ru-RU" sz="1800" baseline="0" dirty="0"/>
                        <a:t>клиент по истечении </a:t>
                      </a:r>
                      <a:r>
                        <a:rPr lang="en-US" sz="1800" baseline="0" dirty="0"/>
                        <a:t>lease </a:t>
                      </a:r>
                      <a:r>
                        <a:rPr lang="ru-RU" sz="1800" baseline="0" dirty="0"/>
                        <a:t>мог бы сам прекращать делать </a:t>
                      </a:r>
                      <a:r>
                        <a:rPr lang="en-US" sz="1800" baseline="0" dirty="0"/>
                        <a:t>IO.</a:t>
                      </a:r>
                      <a:r>
                        <a:rPr lang="ru-RU" sz="1800" baseline="0" dirty="0"/>
                        <a:t> Верно?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79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1502"/>
              </p:ext>
            </p:extLst>
          </p:nvPr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Напоминание: 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RethinkDB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LogCabin</a:t>
                      </a:r>
                      <a:r>
                        <a:rPr lang="en-US" dirty="0"/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64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053775"/>
              </p:ext>
            </p:extLst>
          </p:nvPr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Напоминание: 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Redis,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Не проверяет контрольные суммы пользовательских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Как следствие, реплицирует некорректные данные между узлами,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Повреждения в ФС обрабатываются с помощью </a:t>
                      </a:r>
                      <a:r>
                        <a:rPr lang="en-US" dirty="0"/>
                        <a:t>assert().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Забыли о контрольных суммах для несжатых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 несоответствии данных и контрольной суммы выбирает последнюю запись как правильную, поэтому может распространять повреждения между репликами,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86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Напоминание: 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Redis,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Не проверяет контрольные суммы пользовательских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Как следствие, реплицирует некорректные данные между узлами,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Повреждения в ФС обрабатываются с помощью </a:t>
                      </a:r>
                      <a:r>
                        <a:rPr lang="en-US" dirty="0"/>
                        <a:t>assert().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Забыли о контрольных суммах для несжатых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 несоответствии данных и контрольной суммы выбирает последнюю запись как правильную, поэтому может распространять повреждения между репликами,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ru-RU" sz="1800" dirty="0"/>
                        <a:t>Примеры </a:t>
                      </a:r>
                      <a:r>
                        <a:rPr lang="en-US" sz="1800" dirty="0"/>
                        <a:t>Redis </a:t>
                      </a:r>
                      <a:r>
                        <a:rPr lang="ru-RU" sz="1800" dirty="0"/>
                        <a:t>и </a:t>
                      </a:r>
                      <a:r>
                        <a:rPr lang="en-US" sz="1800" dirty="0"/>
                        <a:t>Cassandra </a:t>
                      </a:r>
                      <a:r>
                        <a:rPr lang="ru-RU" sz="1800" dirty="0"/>
                        <a:t>показывают важность модели сбоев, от которых защищает алгоритм консенсуса.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предполагает </a:t>
                      </a:r>
                      <a:r>
                        <a:rPr lang="en-US" sz="1800" dirty="0"/>
                        <a:t>fail-stop </a:t>
                      </a:r>
                      <a:r>
                        <a:rPr lang="ru-RU" sz="1800" dirty="0"/>
                        <a:t>сбои участников и сеть, которая не меняет содержимое сообщений.</a:t>
                      </a:r>
                      <a:endParaRPr lang="en-US" sz="1800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879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38548"/>
              </p:ext>
            </p:extLst>
          </p:nvPr>
        </p:nvGraphicFramePr>
        <p:xfrm>
          <a:off x="0" y="365761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PAXOS made live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Участники кластера обязаны следовать </a:t>
                      </a:r>
                      <a:r>
                        <a:rPr lang="en-US" sz="1800" dirty="0"/>
                        <a:t>PAXOS</a:t>
                      </a:r>
                      <a:r>
                        <a:rPr lang="ru-RU" sz="1800" dirty="0"/>
                        <a:t> даже при наличии изменённого</a:t>
                      </a:r>
                      <a:r>
                        <a:rPr lang="en-US" sz="1800" dirty="0"/>
                        <a:t>/</a:t>
                      </a:r>
                      <a:r>
                        <a:rPr lang="ru-RU" sz="1800" dirty="0"/>
                        <a:t>повреждённого содержимого дисков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и памяти.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123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710512"/>
                  </p:ext>
                </p:extLst>
              </p:nvPr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Участники кластера обязаны следовать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даже при наличии изменённого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повреждённого содержимого дисков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памяти.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</a:t>
                          </a:r>
                          <a:r>
                            <a:rPr lang="ru-RU" sz="1800" dirty="0"/>
                            <a:t>Основная нагрузка на распределённые </a:t>
                          </a:r>
                          <a:r>
                            <a:rPr lang="en-US" sz="1800" dirty="0"/>
                            <a:t>key-value </a:t>
                          </a:r>
                          <a:r>
                            <a:rPr lang="ru-RU" sz="1800" dirty="0"/>
                            <a:t>хранилища – это обычно запросы на чтение. Их хочется обслуживать одним узлом, не договариваясь всем кластером «на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е чтение ответом будет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ru-RU" sz="1800" dirty="0"/>
                            <a:t>»</a:t>
                          </a:r>
                          <a:r>
                            <a:rPr lang="en-US" sz="18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710512"/>
                  </p:ext>
                </p:extLst>
              </p:nvPr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54398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Участники кластера обязаны следовать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даже при наличии изменённого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повреждённого содержимого дисков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памяти.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</a:t>
                          </a:r>
                          <a:r>
                            <a:rPr lang="ru-RU" sz="1800" dirty="0"/>
                            <a:t>Основная нагрузка на распределённые </a:t>
                          </a:r>
                          <a:r>
                            <a:rPr lang="en-US" sz="1800" dirty="0"/>
                            <a:t>key-value </a:t>
                          </a:r>
                          <a:r>
                            <a:rPr lang="ru-RU" sz="1800" dirty="0"/>
                            <a:t>хранилища – это обычно запросы на чтение. Их хочется обслуживать одним узлом, не договариваясь всем кластером «на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е чтение ответом будет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ru-RU" sz="1800" dirty="0"/>
                            <a:t>»</a:t>
                          </a:r>
                          <a:r>
                            <a:rPr lang="en-US" sz="18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Добавление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удаление узлов кластера.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924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Участники кластера обязаны следовать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даже при наличии изменённого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повреждённого содержимого дисков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памяти.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</a:t>
                          </a:r>
                          <a:r>
                            <a:rPr lang="ru-RU" sz="1800" dirty="0"/>
                            <a:t>Основная нагрузка на распределённые </a:t>
                          </a:r>
                          <a:r>
                            <a:rPr lang="en-US" sz="1800" dirty="0"/>
                            <a:t>key-value </a:t>
                          </a:r>
                          <a:r>
                            <a:rPr lang="ru-RU" sz="1800" dirty="0"/>
                            <a:t>хранилища – это обычно запросы на чтение. Их хочется обслуживать одним узлом, не договариваясь всем кластером «на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е чтение ответом будет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ru-RU" sz="1800" dirty="0"/>
                            <a:t>»</a:t>
                          </a:r>
                          <a:r>
                            <a:rPr lang="en-US" sz="18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Добавление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удаление узлов кластера.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Снимки состояния системы: журнал изменений растёт неограниченно и весь его хранить нельзя. Периодически надо делать снимки состояния системы и отрезать начало журнала.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25000" b="-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503182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645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Список литературы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Distributed consensus revised.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3"/>
                        </a:rPr>
                        <a:t>https://www.cl.cam.ac.uk/techreports/UCAM-CL-TR-935.pdf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PAXOS made live.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4"/>
                        </a:rPr>
                        <a:t>https://www.cs.utexas.edu/users/lorenzo/corsi/cs380d/papers/paper2-1.pdf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3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98055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aseline="0" dirty="0"/>
                        <a:t>проверка </a:t>
                      </a:r>
                      <a:r>
                        <a:rPr lang="en-US" sz="1800" baseline="0" dirty="0"/>
                        <a:t>layout lease </a:t>
                      </a:r>
                      <a:r>
                        <a:rPr lang="ru-RU" sz="1800" baseline="0" dirty="0"/>
                        <a:t>на стороне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серверов выглядит излишней сложностью. </a:t>
                      </a:r>
                      <a:r>
                        <a:rPr lang="en-US" sz="1800" baseline="0" dirty="0"/>
                        <a:t>NFS-</a:t>
                      </a:r>
                      <a:r>
                        <a:rPr lang="ru-RU" sz="1800" baseline="0" dirty="0"/>
                        <a:t>клиент по истечении </a:t>
                      </a:r>
                      <a:r>
                        <a:rPr lang="en-US" sz="1800" baseline="0" dirty="0"/>
                        <a:t>lease </a:t>
                      </a:r>
                      <a:r>
                        <a:rPr lang="ru-RU" sz="1800" baseline="0" dirty="0"/>
                        <a:t>мог бы сам прекращать делать </a:t>
                      </a:r>
                      <a:r>
                        <a:rPr lang="en-US" sz="1800" baseline="0" dirty="0"/>
                        <a:t>IO.</a:t>
                      </a:r>
                      <a:r>
                        <a:rPr lang="ru-RU" sz="1800" baseline="0" dirty="0"/>
                        <a:t> Верно?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См. также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client fencing.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4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95138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является </a:t>
                      </a:r>
                      <a:r>
                        <a:rPr lang="en-US" sz="1800" baseline="0" dirty="0"/>
                        <a:t>”single point of failure”.</a:t>
                      </a:r>
                      <a:endParaRPr lang="ru-RU" sz="1800" baseline="0" dirty="0"/>
                    </a:p>
                    <a:p>
                      <a:endParaRPr lang="ru-RU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C82F06-5ACC-B946-9651-8EEAC44E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2364"/>
            <a:ext cx="6594531" cy="5293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47A626-EF10-004C-A820-40E600812706}"/>
              </a:ext>
            </a:extLst>
          </p:cNvPr>
          <p:cNvSpPr txBox="1"/>
          <p:nvPr/>
        </p:nvSpPr>
        <p:spPr>
          <a:xfrm>
            <a:off x="4800600" y="1799720"/>
            <a:ext cx="903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rgbClr val="FF0000"/>
                </a:solidFill>
                <a:latin typeface="Marker Felt Wide" panose="02000400000000000000" pitchFamily="2" charset="77"/>
              </a:rPr>
              <a:t>X</a:t>
            </a:r>
            <a:endParaRPr lang="ru-RU" sz="5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539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11239</TotalTime>
  <Words>7699</Words>
  <Application>Microsoft Macintosh PowerPoint</Application>
  <PresentationFormat>Widescreen</PresentationFormat>
  <Paragraphs>1262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Consolas</vt:lpstr>
      <vt:lpstr>Marker Felt Wide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Artem Anisimov</cp:lastModifiedBy>
  <cp:revision>246</cp:revision>
  <dcterms:created xsi:type="dcterms:W3CDTF">2016-09-20T13:25:15Z</dcterms:created>
  <dcterms:modified xsi:type="dcterms:W3CDTF">2019-11-27T12:22:27Z</dcterms:modified>
</cp:coreProperties>
</file>